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7"/>
  </p:handoutMasterIdLst>
  <p:sldIdLst>
    <p:sldId id="330" r:id="rId2"/>
    <p:sldId id="304" r:id="rId3"/>
    <p:sldId id="305" r:id="rId4"/>
    <p:sldId id="316" r:id="rId5"/>
    <p:sldId id="329" r:id="rId6"/>
    <p:sldId id="328" r:id="rId7"/>
    <p:sldId id="327" r:id="rId8"/>
    <p:sldId id="331" r:id="rId9"/>
    <p:sldId id="326" r:id="rId10"/>
    <p:sldId id="325" r:id="rId11"/>
    <p:sldId id="324" r:id="rId12"/>
    <p:sldId id="322" r:id="rId13"/>
    <p:sldId id="317" r:id="rId14"/>
    <p:sldId id="321" r:id="rId15"/>
    <p:sldId id="320" r:id="rId16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97686" autoAdjust="0"/>
  </p:normalViewPr>
  <p:slideViewPr>
    <p:cSldViewPr>
      <p:cViewPr varScale="1">
        <p:scale>
          <a:sx n="32" d="100"/>
          <a:sy n="32" d="100"/>
        </p:scale>
        <p:origin x="-114" y="-107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87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bmp"/><Relationship Id="rId4" Type="http://schemas.openxmlformats.org/officeDocument/2006/relationships/image" Target="../media/image36.b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b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34600" y="685800"/>
            <a:ext cx="7467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FFFF00"/>
              </a:solidFill>
              <a:latin typeface="Adobe Garamond Pro Bold" pitchFamily="18" charset="0"/>
            </a:endParaRPr>
          </a:p>
          <a:p>
            <a:pPr algn="ctr"/>
            <a:endParaRPr lang="en-US" sz="4000" dirty="0">
              <a:solidFill>
                <a:srgbClr val="FFFF00"/>
              </a:solidFill>
              <a:latin typeface="Adobe Garamond Pro Bold" pitchFamily="18" charset="0"/>
            </a:endParaRPr>
          </a:p>
          <a:p>
            <a:pPr algn="ctr"/>
            <a:endParaRPr lang="en-US" sz="4000" dirty="0" smtClean="0">
              <a:solidFill>
                <a:srgbClr val="FFFF00"/>
              </a:solidFill>
              <a:latin typeface="Adobe Garamond Pro Bold" pitchFamily="18" charset="0"/>
            </a:endParaRP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Adobe Garamond Pro Bold" pitchFamily="18" charset="0"/>
              </a:rPr>
              <a:t>The Sunshine Elementary School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Adobe Garamond Pro Bold" pitchFamily="18" charset="0"/>
              </a:rPr>
              <a:t>Redesign Proposal</a:t>
            </a:r>
          </a:p>
          <a:p>
            <a:pPr algn="ctr"/>
            <a:endParaRPr lang="en-US" sz="4000" dirty="0" smtClean="0">
              <a:solidFill>
                <a:srgbClr val="FFFF00"/>
              </a:solidFill>
              <a:latin typeface="Adobe Garamond Pro Bold" pitchFamily="18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dobe Garamond Pro Bold" pitchFamily="18" charset="0"/>
              </a:rPr>
              <a:t>Pennsylvania State University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dobe Garamond Pro Bold" pitchFamily="18" charset="0"/>
              </a:rPr>
              <a:t>AE Senior Thesis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dobe Garamond Pro Bold" pitchFamily="18" charset="0"/>
              </a:rPr>
              <a:t>Nicholas </a:t>
            </a:r>
            <a:r>
              <a:rPr lang="en-US" dirty="0" err="1" smtClean="0">
                <a:solidFill>
                  <a:srgbClr val="FFFF00"/>
                </a:solidFill>
                <a:latin typeface="Adobe Garamond Pro Bold" pitchFamily="18" charset="0"/>
              </a:rPr>
              <a:t>Scheib</a:t>
            </a:r>
            <a:endParaRPr lang="en-US" dirty="0" smtClean="0">
              <a:solidFill>
                <a:srgbClr val="FFFF00"/>
              </a:solidFill>
              <a:latin typeface="Adobe Garamond Pro Bold" pitchFamily="18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dobe Garamond Pro Bold" pitchFamily="18" charset="0"/>
              </a:rPr>
              <a:t>Mechanical Option- IP</a:t>
            </a:r>
            <a:endParaRPr lang="en-US" dirty="0">
              <a:solidFill>
                <a:srgbClr val="FFFF00"/>
              </a:solidFill>
              <a:latin typeface="Adobe Garamond Pro Bold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82923"/>
            <a:ext cx="9148763" cy="134587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113978" cy="3086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089722" cy="2326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2659"/>
            <a:ext cx="2997583" cy="2474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1" y="4472722"/>
            <a:ext cx="2708895" cy="2067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220381"/>
            <a:ext cx="1966913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90700"/>
            <a:ext cx="4113978" cy="3086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0759"/>
            <a:ext cx="2997583" cy="2474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1" y="4510822"/>
            <a:ext cx="2708895" cy="2067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258481"/>
            <a:ext cx="1966913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400" y="2654969"/>
            <a:ext cx="6146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0" y="421951"/>
            <a:ext cx="4114800" cy="308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259" y="421951"/>
            <a:ext cx="2245341" cy="337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70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IESNA </a:t>
            </a:r>
            <a:r>
              <a:rPr lang="en-US" dirty="0">
                <a:solidFill>
                  <a:srgbClr val="FFFF00"/>
                </a:solidFill>
              </a:rPr>
              <a:t>Lighting Design Guide the task of using a #2 pencil and softer leads is a performance of high contrast and large size.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2031734"/>
            <a:ext cx="6920334" cy="34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82400" y="152102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Typical 1</a:t>
            </a:r>
            <a:r>
              <a:rPr lang="en-US" sz="1800" baseline="30000" dirty="0" smtClean="0">
                <a:solidFill>
                  <a:schemeClr val="bg1"/>
                </a:solidFill>
              </a:rPr>
              <a:t>st</a:t>
            </a:r>
            <a:r>
              <a:rPr lang="en-US" sz="1800" dirty="0" smtClean="0">
                <a:solidFill>
                  <a:schemeClr val="bg1"/>
                </a:solidFill>
              </a:rPr>
              <a:t> Classroom South Sept. 21 at 12pm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031734"/>
            <a:ext cx="6920334" cy="34546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82400" y="1524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Typical 2</a:t>
            </a:r>
            <a:r>
              <a:rPr lang="en-US" sz="1800" baseline="30000" dirty="0" smtClean="0">
                <a:solidFill>
                  <a:schemeClr val="bg1"/>
                </a:solidFill>
              </a:rPr>
              <a:t>nd</a:t>
            </a:r>
            <a:r>
              <a:rPr lang="en-US" sz="1800" dirty="0" smtClean="0">
                <a:solidFill>
                  <a:schemeClr val="bg1"/>
                </a:solidFill>
              </a:rPr>
              <a:t> Classroom South Sept. 21 at 12pm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69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North facing classrooms receive less daylight then the South facing classrooms but still have dimming potential.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50200" y="1676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Typical 1</a:t>
            </a:r>
            <a:r>
              <a:rPr lang="en-US" sz="1800" baseline="30000" dirty="0" smtClean="0">
                <a:solidFill>
                  <a:schemeClr val="bg1"/>
                </a:solidFill>
              </a:rPr>
              <a:t>st</a:t>
            </a:r>
            <a:r>
              <a:rPr lang="en-US" sz="1800" dirty="0" smtClean="0">
                <a:solidFill>
                  <a:schemeClr val="bg1"/>
                </a:solidFill>
              </a:rPr>
              <a:t> Classroom North Sept. 21 at 12pm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0" y="2058034"/>
            <a:ext cx="6920334" cy="34283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650200" y="1676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Typical 2</a:t>
            </a:r>
            <a:r>
              <a:rPr lang="en-US" sz="1800" baseline="30000" dirty="0" smtClean="0">
                <a:solidFill>
                  <a:schemeClr val="bg1"/>
                </a:solidFill>
              </a:rPr>
              <a:t>nd</a:t>
            </a:r>
            <a:r>
              <a:rPr lang="en-US" sz="1800" dirty="0" smtClean="0">
                <a:solidFill>
                  <a:schemeClr val="bg1"/>
                </a:solidFill>
              </a:rPr>
              <a:t>Classroom North Sept. 21 at 12pm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0" y="2057399"/>
            <a:ext cx="684413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redesign of the ventilation system changed the noise criteria rating of the air supply to the classrooms.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1738312"/>
            <a:ext cx="8077200" cy="4281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8592800" y="2973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noise criteria is reduced from a NC-39 to a NC-19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due to more attenuation within the duct work.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0" y="1738312"/>
            <a:ext cx="7010400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Using RS Means a cost comparison was calculated for all changes made to </a:t>
            </a:r>
            <a:r>
              <a:rPr lang="en-US" smtClean="0">
                <a:solidFill>
                  <a:srgbClr val="FFFF00"/>
                </a:solidFill>
              </a:rPr>
              <a:t>original design.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9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Overall the redesign was a 5% increase when compared to the initial cost.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9" y="1652588"/>
            <a:ext cx="8371207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0" y="2370431"/>
            <a:ext cx="8221389" cy="212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2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1905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Life-Cycle Cost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25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Annual Energy Savings of the proposed redesign compared to the original design were calculated.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594" y="2124075"/>
            <a:ext cx="6924267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202" y="2124075"/>
            <a:ext cx="7411398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5928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savings in electric were then calculated using the electrical rates supplied by the designer.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936" y="1557337"/>
            <a:ext cx="7129664" cy="199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936" y="4058953"/>
            <a:ext cx="7129664" cy="203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913293"/>
            <a:ext cx="8763000" cy="158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Life-Cycle Cost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92800" y="2973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Analysis showed a payback period of 10.5 years for the changes to the original design.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0" y="1538288"/>
            <a:ext cx="6874998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77400" y="3735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Life-Cycle Cost Analysis was performed for the annual energy savings versus initial cost.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63" y="1125976"/>
            <a:ext cx="4376737" cy="565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476375"/>
            <a:ext cx="7838089" cy="507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5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77400" y="3735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increase indoor environment is a major benefit of the proposed redesign.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97600" y="1238071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redesign is considered to be feasible and is recommended.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Questions?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2600" y="1600200"/>
            <a:ext cx="4343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Increased IAQ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Contaminant Control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Warm Floor for Kindergarten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Increased Thermal Comfort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6% Energy Reduction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01400" y="1325701"/>
            <a:ext cx="373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00"/>
                </a:solidFill>
              </a:rPr>
              <a:t>Con’s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5% Increased Initial Cost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Increased Construction Time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63600" y="1828800"/>
            <a:ext cx="4648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30% Increased Ventilation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Decreased Mechanical Noise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225K Payback over 25yrs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Reduced Absences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Increased Test Scores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20600" y="1219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FF00"/>
                </a:solidFill>
              </a:rPr>
              <a:t>Pros</a:t>
            </a:r>
            <a:endParaRPr lang="en-US" sz="40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259701"/>
            <a:ext cx="8077200" cy="49179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10858" y="116701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The Sunshine Elementary School is located in Climate Zone 5.  The design has met all ASHRAE requirements of this climate zone.</a:t>
            </a:r>
            <a:endParaRPr lang="en-US" sz="32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158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ASHRAE Climate Chart (Fundamentals, 2009)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97600" y="0"/>
            <a:ext cx="7620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General Information of Project</a:t>
            </a:r>
          </a:p>
          <a:p>
            <a:endParaRPr lang="en-US" sz="28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Size- 103,000 Square Feet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2 Levels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Cost- $16,599,000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Brick Facade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Gable Roofs </a:t>
            </a:r>
            <a:endParaRPr lang="en-US" sz="4000" dirty="0" smtClean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Construction Dates- March 2010- June 2011</a:t>
            </a:r>
            <a:endParaRPr lang="en-US" sz="4000" dirty="0" smtClean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Silver LEED Accreditation Goal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0" y="1259700"/>
            <a:ext cx="4075844" cy="27026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089" y="5504736"/>
            <a:ext cx="9148763" cy="1345877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15811500" y="2952750"/>
            <a:ext cx="3048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384000" y="1447800"/>
            <a:ext cx="1524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393400" y="2133600"/>
            <a:ext cx="457200" cy="381000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850600" y="2133600"/>
            <a:ext cx="1219200" cy="477449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993600" y="2113351"/>
            <a:ext cx="1219200" cy="553649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136600" y="2237775"/>
            <a:ext cx="533400" cy="553649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679400" y="1503751"/>
            <a:ext cx="609600" cy="553649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1295400"/>
            <a:ext cx="88392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973800" y="3810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Water-to-Air Heat Pumps Tied to Ground Loop</a:t>
            </a:r>
            <a:endParaRPr lang="en-US" sz="40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1295400"/>
            <a:ext cx="88392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1295400"/>
            <a:ext cx="88392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9829800" y="3810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Original Design Components</a:t>
            </a:r>
          </a:p>
          <a:p>
            <a:endParaRPr lang="en-US" sz="4000" dirty="0" smtClean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144 Vertical Geothermal Wells- 12 x 12 grid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Water-to-Air Heat Pumps- each room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Energy Recovery Units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CO</a:t>
            </a:r>
            <a:r>
              <a:rPr lang="en-US" sz="4000" baseline="-25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2 </a:t>
            </a:r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Sensors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AHU’s for gym and cafeteria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eQuest</a:t>
            </a:r>
            <a:r>
              <a:rPr lang="en-US" sz="4000" baseline="30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© </a:t>
            </a:r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Energy Model- LEED approved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42% more efficient then Baseline Model</a:t>
            </a:r>
            <a:endParaRPr lang="en-US" sz="4000" baseline="300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76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165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9400" y="64450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Radiant Heating and Cooling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725" y="2143125"/>
            <a:ext cx="3638550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496800" y="579120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Enough Capacity?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1" y="1676400"/>
            <a:ext cx="8121650" cy="47244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Rectangle 5"/>
          <p:cNvSpPr/>
          <p:nvPr/>
        </p:nvSpPr>
        <p:spPr>
          <a:xfrm>
            <a:off x="19354800" y="3962400"/>
            <a:ext cx="990600" cy="914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802600" y="4038600"/>
            <a:ext cx="2286000" cy="11430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612600" y="2362200"/>
            <a:ext cx="1752600" cy="14478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00" y="3962400"/>
            <a:ext cx="1295400" cy="17526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669000" y="304800"/>
            <a:ext cx="873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Radiant heating and cooling was designed in the gymnasium, 1</a:t>
            </a:r>
            <a:r>
              <a:rPr lang="en-US" sz="2400" baseline="30000" dirty="0" smtClean="0">
                <a:solidFill>
                  <a:srgbClr val="FFFF00"/>
                </a:solidFill>
              </a:rPr>
              <a:t>st</a:t>
            </a:r>
            <a:r>
              <a:rPr lang="en-US" sz="2400" dirty="0" smtClean="0">
                <a:solidFill>
                  <a:srgbClr val="FFFF00"/>
                </a:solidFill>
              </a:rPr>
              <a:t> through 5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 grade classrooms and kindergarten classrooms.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5000" y="304800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Using coefficients found by </a:t>
            </a:r>
            <a:r>
              <a:rPr lang="en-US" dirty="0" err="1" smtClean="0">
                <a:solidFill>
                  <a:srgbClr val="FFFF00"/>
                </a:solidFill>
              </a:rPr>
              <a:t>Bjarne</a:t>
            </a:r>
            <a:r>
              <a:rPr lang="en-US" dirty="0" smtClean="0">
                <a:solidFill>
                  <a:srgbClr val="FFFF00"/>
                </a:solidFill>
              </a:rPr>
              <a:t> W. </a:t>
            </a:r>
            <a:r>
              <a:rPr lang="en-US" dirty="0" err="1" smtClean="0">
                <a:solidFill>
                  <a:srgbClr val="FFFF00"/>
                </a:solidFill>
              </a:rPr>
              <a:t>Olesen</a:t>
            </a:r>
            <a:r>
              <a:rPr lang="en-US" dirty="0" smtClean="0">
                <a:solidFill>
                  <a:srgbClr val="FFFF00"/>
                </a:solidFill>
              </a:rPr>
              <a:t> the </a:t>
            </a:r>
            <a:r>
              <a:rPr lang="en-US" sz="2400" dirty="0" smtClean="0">
                <a:solidFill>
                  <a:srgbClr val="FFFF00"/>
                </a:solidFill>
              </a:rPr>
              <a:t>Radiant</a:t>
            </a:r>
            <a:r>
              <a:rPr lang="en-US" dirty="0" smtClean="0">
                <a:solidFill>
                  <a:srgbClr val="FFFF00"/>
                </a:solidFill>
              </a:rPr>
              <a:t> heating and Cooling capacities were found.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7" y="3600450"/>
            <a:ext cx="61055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166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cooling Capacity of a radiant slab is less then that of heating.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0" y="1295400"/>
            <a:ext cx="647700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15600" y="3048000"/>
            <a:ext cx="667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Radiant Capacity = Coefficient* Floor Area * ∆T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295400"/>
            <a:ext cx="71628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00" y="3048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Conditioning Ventilation air will increase the system capacity but will prove to still not be enough.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    </a:t>
            </a:r>
            <a:r>
              <a:rPr lang="en-US" sz="2400" dirty="0" smtClean="0">
                <a:solidFill>
                  <a:schemeClr val="bg1"/>
                </a:solidFill>
              </a:rPr>
              <a:t>Radiant Capacity  + (1.08 x CFM x ∆T) = Total Capacity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21400" y="228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By adding daylighting controls to the building the peak cooling demand is now met.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0" y="1295400"/>
            <a:ext cx="7062787" cy="49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377629"/>
            <a:ext cx="8489454" cy="387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0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Low Velocity Displacement Ventilation couples well with radiant systems by increasing the stratification of the space.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0" y="1600200"/>
            <a:ext cx="6324599" cy="4572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0" y="1326559"/>
            <a:ext cx="6858000" cy="501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440400" y="3048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combined effect of radiant systems and </a:t>
            </a: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ow velocity displacement ventilation treats the load where the demand is located.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97200" y="57882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(Price, 2007)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0" y="60168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(Price, 2007)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65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Air Change Effectiveness (Ez) is increased to 1.2 allowing of 30% increased outdoor air while reducing CFM by 13%.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40400" y="213614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Increased Outdoor Air and contaminant controls greatly improves the indoor environment.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1190625"/>
            <a:ext cx="7536592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0" y="1143000"/>
            <a:ext cx="8153400" cy="553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0" y="2209800"/>
            <a:ext cx="8369268" cy="360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688800" y="63216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(Price, 2007)</a:t>
            </a:r>
            <a:endParaRPr lang="en-US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68" y="2247900"/>
            <a:ext cx="8974582" cy="388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286000"/>
            <a:ext cx="8840820" cy="37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3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0"/>
            <a:ext cx="0" cy="1005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98298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4501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Presentation Outline</a:t>
            </a:r>
          </a:p>
          <a:p>
            <a:endParaRPr lang="en-US" sz="240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Existing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Radiant Heating and Cooling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Low Velocity Displacement 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Breadths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Daylighting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Acoustics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Overall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Initial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LCC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Pros versus Cons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Additional benefits are added by reducing needed ductwork to typical classrooms.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717" y="1960879"/>
            <a:ext cx="6008883" cy="4408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344400" y="1524000"/>
            <a:ext cx="2971800" cy="43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 Ductwork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71" y="2199667"/>
            <a:ext cx="6128729" cy="41249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44400" y="1524000"/>
            <a:ext cx="2971800" cy="43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Redesign Ductwork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928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Without the need for ductwork above the suspended ceiling building height can be lowered by 32”.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400" y="1950085"/>
            <a:ext cx="6629400" cy="429831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421600" y="2133600"/>
            <a:ext cx="57150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421600" y="4267200"/>
            <a:ext cx="57150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0" y="2743200"/>
            <a:ext cx="8382000" cy="215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313" y="2286000"/>
            <a:ext cx="8679373" cy="29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3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4" grpId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4825</TotalTime>
  <Words>1004</Words>
  <Application>Microsoft Office PowerPoint</Application>
  <PresentationFormat>Custom</PresentationFormat>
  <Paragraphs>308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Nicholas B Scheib</cp:lastModifiedBy>
  <cp:revision>191</cp:revision>
  <dcterms:created xsi:type="dcterms:W3CDTF">2006-11-29T18:17:25Z</dcterms:created>
  <dcterms:modified xsi:type="dcterms:W3CDTF">2011-04-10T14:37:41Z</dcterms:modified>
</cp:coreProperties>
</file>